
<file path=[Content_Types].xml><?xml version="1.0" encoding="utf-8"?>
<Types xmlns="http://schemas.openxmlformats.org/package/2006/content-types">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9"/>
  </p:notesMasterIdLst>
  <p:sldIdLst>
    <p:sldId id="256" r:id="rId2"/>
    <p:sldId id="257" r:id="rId3"/>
    <p:sldId id="258" r:id="rId4"/>
    <p:sldId id="259" r:id="rId5"/>
    <p:sldId id="260" r:id="rId6"/>
    <p:sldId id="261" r:id="rId7"/>
    <p:sldId id="262" r:id="rId8"/>
  </p:sldIdLst>
  <p:sldSz cx="14630400" cy="8229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1pPr>
    <a:lvl2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2pPr>
    <a:lvl3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3pPr>
    <a:lvl4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4pPr>
    <a:lvl5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5pPr>
    <a:lvl6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6pPr>
    <a:lvl7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7pPr>
    <a:lvl8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8pPr>
    <a:lvl9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42"/>
    <p:restoredTop sz="94635"/>
  </p:normalViewPr>
  <p:slideViewPr>
    <p:cSldViewPr snapToGrid="0">
      <p:cViewPr>
        <p:scale>
          <a:sx n="72" d="100"/>
          <a:sy n="72" d="100"/>
        </p:scale>
        <p:origin x="472" y="8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7" name="Shape 87"/>
          <p:cNvSpPr>
            <a:spLocks noGrp="1" noRot="1" noChangeAspect="1"/>
          </p:cNvSpPr>
          <p:nvPr>
            <p:ph type="sldImg"/>
          </p:nvPr>
        </p:nvSpPr>
        <p:spPr>
          <a:xfrm>
            <a:off x="1143000" y="685800"/>
            <a:ext cx="4572000" cy="3429000"/>
          </a:xfrm>
          <a:prstGeom prst="rect">
            <a:avLst/>
          </a:prstGeom>
        </p:spPr>
        <p:txBody>
          <a:bodyPr/>
          <a:lstStyle/>
          <a:p>
            <a:endParaRPr/>
          </a:p>
        </p:txBody>
      </p:sp>
      <p:sp>
        <p:nvSpPr>
          <p:cNvPr id="88" name="Shape 88"/>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DEFAULT">
    <p:spTree>
      <p:nvGrpSpPr>
        <p:cNvPr id="1" name=""/>
        <p:cNvGrpSpPr/>
        <p:nvPr/>
      </p:nvGrpSpPr>
      <p:grpSpPr>
        <a:xfrm>
          <a:off x="0" y="0"/>
          <a:ext cx="0" cy="0"/>
          <a:chOff x="0" y="0"/>
          <a:chExt cx="0" cy="0"/>
        </a:xfrm>
      </p:grpSpPr>
      <p:sp>
        <p:nvSpPr>
          <p:cNvPr id="1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Slide 1 master">
    <p:bg>
      <p:bgPr>
        <a:solidFill>
          <a:srgbClr val="000000"/>
        </a:solidFill>
        <a:effectLst/>
      </p:bgPr>
    </p:bg>
    <p:spTree>
      <p:nvGrpSpPr>
        <p:cNvPr id="1" name=""/>
        <p:cNvGrpSpPr/>
        <p:nvPr/>
      </p:nvGrpSpPr>
      <p:grpSpPr>
        <a:xfrm>
          <a:off x="0" y="0"/>
          <a:ext cx="0" cy="0"/>
          <a:chOff x="0" y="0"/>
          <a:chExt cx="0" cy="0"/>
        </a:xfrm>
      </p:grpSpPr>
      <p:pic>
        <p:nvPicPr>
          <p:cNvPr id="18" name="Image 0" descr="Image 0"/>
          <p:cNvPicPr>
            <a:picLocks noChangeAspect="1"/>
          </p:cNvPicPr>
          <p:nvPr/>
        </p:nvPicPr>
        <p:blipFill>
          <a:blip r:embed="rId2"/>
          <a:stretch>
            <a:fillRect/>
          </a:stretch>
        </p:blipFill>
        <p:spPr>
          <a:xfrm>
            <a:off x="0" y="0"/>
            <a:ext cx="14630400" cy="8229600"/>
          </a:xfrm>
          <a:prstGeom prst="rect">
            <a:avLst/>
          </a:prstGeom>
          <a:ln w="12700">
            <a:miter lim="400000"/>
          </a:ln>
        </p:spPr>
      </p:pic>
      <p:sp>
        <p:nvSpPr>
          <p:cNvPr id="19" name="Shape 0"/>
          <p:cNvSpPr/>
          <p:nvPr/>
        </p:nvSpPr>
        <p:spPr>
          <a:xfrm>
            <a:off x="0" y="0"/>
            <a:ext cx="14630400" cy="8229600"/>
          </a:xfrm>
          <a:prstGeom prst="rect">
            <a:avLst/>
          </a:prstGeom>
          <a:solidFill>
            <a:srgbClr val="000018">
              <a:alpha val="75000"/>
            </a:srgbClr>
          </a:solidFill>
          <a:ln w="12700">
            <a:miter lim="400000"/>
          </a:ln>
        </p:spPr>
        <p:txBody>
          <a:bodyPr lIns="45719" rIns="45719"/>
          <a:lstStyle/>
          <a:p>
            <a:endParaRPr/>
          </a:p>
        </p:txBody>
      </p:sp>
      <p:pic>
        <p:nvPicPr>
          <p:cNvPr id="20" name="Image 1" descr="Image 1">
            <a:hlinkClick r:id="rId3"/>
          </p:cNvPr>
          <p:cNvPicPr>
            <a:picLocks noChangeAspect="1"/>
          </p:cNvPicPr>
          <p:nvPr/>
        </p:nvPicPr>
        <p:blipFill>
          <a:blip r:embed="rId4"/>
          <a:stretch>
            <a:fillRect/>
          </a:stretch>
        </p:blipFill>
        <p:spPr>
          <a:xfrm>
            <a:off x="12839214" y="7749540"/>
            <a:ext cx="1722606" cy="411481"/>
          </a:xfrm>
          <a:prstGeom prst="rect">
            <a:avLst/>
          </a:prstGeom>
          <a:ln w="12700">
            <a:miter lim="400000"/>
          </a:ln>
        </p:spPr>
      </p:pic>
      <p:sp>
        <p:nvSpPr>
          <p:cNvPr id="2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Slide 2 master">
    <p:bg>
      <p:bgPr>
        <a:solidFill>
          <a:srgbClr val="000000"/>
        </a:solidFill>
        <a:effectLst/>
      </p:bgPr>
    </p:bg>
    <p:spTree>
      <p:nvGrpSpPr>
        <p:cNvPr id="1" name=""/>
        <p:cNvGrpSpPr/>
        <p:nvPr/>
      </p:nvGrpSpPr>
      <p:grpSpPr>
        <a:xfrm>
          <a:off x="0" y="0"/>
          <a:ext cx="0" cy="0"/>
          <a:chOff x="0" y="0"/>
          <a:chExt cx="0" cy="0"/>
        </a:xfrm>
      </p:grpSpPr>
      <p:pic>
        <p:nvPicPr>
          <p:cNvPr id="28" name="Image 0" descr="Image 0"/>
          <p:cNvPicPr>
            <a:picLocks noChangeAspect="1"/>
          </p:cNvPicPr>
          <p:nvPr/>
        </p:nvPicPr>
        <p:blipFill>
          <a:blip r:embed="rId2"/>
          <a:stretch>
            <a:fillRect/>
          </a:stretch>
        </p:blipFill>
        <p:spPr>
          <a:xfrm>
            <a:off x="0" y="0"/>
            <a:ext cx="14630400" cy="8229600"/>
          </a:xfrm>
          <a:prstGeom prst="rect">
            <a:avLst/>
          </a:prstGeom>
          <a:ln w="12700">
            <a:miter lim="400000"/>
          </a:ln>
        </p:spPr>
      </p:pic>
      <p:sp>
        <p:nvSpPr>
          <p:cNvPr id="29" name="Shape 0"/>
          <p:cNvSpPr/>
          <p:nvPr/>
        </p:nvSpPr>
        <p:spPr>
          <a:xfrm>
            <a:off x="0" y="0"/>
            <a:ext cx="14630400" cy="8229600"/>
          </a:xfrm>
          <a:prstGeom prst="rect">
            <a:avLst/>
          </a:prstGeom>
          <a:solidFill>
            <a:srgbClr val="000018">
              <a:alpha val="75000"/>
            </a:srgbClr>
          </a:solidFill>
          <a:ln w="12700">
            <a:miter lim="400000"/>
          </a:ln>
        </p:spPr>
        <p:txBody>
          <a:bodyPr lIns="45719" rIns="45719"/>
          <a:lstStyle/>
          <a:p>
            <a:endParaRPr/>
          </a:p>
        </p:txBody>
      </p:sp>
      <p:pic>
        <p:nvPicPr>
          <p:cNvPr id="30" name="Image 1" descr="Image 1">
            <a:hlinkClick r:id="rId3"/>
          </p:cNvPr>
          <p:cNvPicPr>
            <a:picLocks noChangeAspect="1"/>
          </p:cNvPicPr>
          <p:nvPr/>
        </p:nvPicPr>
        <p:blipFill>
          <a:blip r:embed="rId4"/>
          <a:stretch>
            <a:fillRect/>
          </a:stretch>
        </p:blipFill>
        <p:spPr>
          <a:xfrm>
            <a:off x="12839214" y="7749540"/>
            <a:ext cx="1722606" cy="411481"/>
          </a:xfrm>
          <a:prstGeom prst="rect">
            <a:avLst/>
          </a:prstGeom>
          <a:ln w="12700">
            <a:miter lim="400000"/>
          </a:ln>
        </p:spPr>
      </p:pic>
      <p:sp>
        <p:nvSpPr>
          <p:cNvPr id="3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Slide 3 master">
    <p:bg>
      <p:bgPr>
        <a:solidFill>
          <a:srgbClr val="000000"/>
        </a:solidFill>
        <a:effectLst/>
      </p:bgPr>
    </p:bg>
    <p:spTree>
      <p:nvGrpSpPr>
        <p:cNvPr id="1" name=""/>
        <p:cNvGrpSpPr/>
        <p:nvPr/>
      </p:nvGrpSpPr>
      <p:grpSpPr>
        <a:xfrm>
          <a:off x="0" y="0"/>
          <a:ext cx="0" cy="0"/>
          <a:chOff x="0" y="0"/>
          <a:chExt cx="0" cy="0"/>
        </a:xfrm>
      </p:grpSpPr>
      <p:pic>
        <p:nvPicPr>
          <p:cNvPr id="38" name="Image 0" descr="Image 0"/>
          <p:cNvPicPr>
            <a:picLocks noChangeAspect="1"/>
          </p:cNvPicPr>
          <p:nvPr/>
        </p:nvPicPr>
        <p:blipFill>
          <a:blip r:embed="rId2"/>
          <a:stretch>
            <a:fillRect/>
          </a:stretch>
        </p:blipFill>
        <p:spPr>
          <a:xfrm>
            <a:off x="0" y="0"/>
            <a:ext cx="14630400" cy="8229600"/>
          </a:xfrm>
          <a:prstGeom prst="rect">
            <a:avLst/>
          </a:prstGeom>
          <a:ln w="12700">
            <a:miter lim="400000"/>
          </a:ln>
        </p:spPr>
      </p:pic>
      <p:sp>
        <p:nvSpPr>
          <p:cNvPr id="39" name="Shape 0"/>
          <p:cNvSpPr/>
          <p:nvPr/>
        </p:nvSpPr>
        <p:spPr>
          <a:xfrm>
            <a:off x="0" y="0"/>
            <a:ext cx="14630400" cy="8229600"/>
          </a:xfrm>
          <a:prstGeom prst="rect">
            <a:avLst/>
          </a:prstGeom>
          <a:solidFill>
            <a:srgbClr val="000018">
              <a:alpha val="75000"/>
            </a:srgbClr>
          </a:solidFill>
          <a:ln w="12700">
            <a:miter lim="400000"/>
          </a:ln>
        </p:spPr>
        <p:txBody>
          <a:bodyPr lIns="45719" rIns="45719"/>
          <a:lstStyle/>
          <a:p>
            <a:endParaRPr/>
          </a:p>
        </p:txBody>
      </p:sp>
      <p:pic>
        <p:nvPicPr>
          <p:cNvPr id="40" name="Image 1" descr="Image 1">
            <a:hlinkClick r:id="rId3"/>
          </p:cNvPr>
          <p:cNvPicPr>
            <a:picLocks noChangeAspect="1"/>
          </p:cNvPicPr>
          <p:nvPr/>
        </p:nvPicPr>
        <p:blipFill>
          <a:blip r:embed="rId4"/>
          <a:stretch>
            <a:fillRect/>
          </a:stretch>
        </p:blipFill>
        <p:spPr>
          <a:xfrm>
            <a:off x="12839214" y="7749540"/>
            <a:ext cx="1722606" cy="411481"/>
          </a:xfrm>
          <a:prstGeom prst="rect">
            <a:avLst/>
          </a:prstGeom>
          <a:ln w="12700">
            <a:miter lim="400000"/>
          </a:ln>
        </p:spPr>
      </p:pic>
      <p:sp>
        <p:nvSpPr>
          <p:cNvPr id="4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Slide 4 master">
    <p:bg>
      <p:bgPr>
        <a:solidFill>
          <a:srgbClr val="000000"/>
        </a:solidFill>
        <a:effectLst/>
      </p:bgPr>
    </p:bg>
    <p:spTree>
      <p:nvGrpSpPr>
        <p:cNvPr id="1" name=""/>
        <p:cNvGrpSpPr/>
        <p:nvPr/>
      </p:nvGrpSpPr>
      <p:grpSpPr>
        <a:xfrm>
          <a:off x="0" y="0"/>
          <a:ext cx="0" cy="0"/>
          <a:chOff x="0" y="0"/>
          <a:chExt cx="0" cy="0"/>
        </a:xfrm>
      </p:grpSpPr>
      <p:pic>
        <p:nvPicPr>
          <p:cNvPr id="48" name="Image 0" descr="Image 0"/>
          <p:cNvPicPr>
            <a:picLocks noChangeAspect="1"/>
          </p:cNvPicPr>
          <p:nvPr/>
        </p:nvPicPr>
        <p:blipFill>
          <a:blip r:embed="rId2"/>
          <a:stretch>
            <a:fillRect/>
          </a:stretch>
        </p:blipFill>
        <p:spPr>
          <a:xfrm>
            <a:off x="0" y="0"/>
            <a:ext cx="14630400" cy="8229600"/>
          </a:xfrm>
          <a:prstGeom prst="rect">
            <a:avLst/>
          </a:prstGeom>
          <a:ln w="12700">
            <a:miter lim="400000"/>
          </a:ln>
        </p:spPr>
      </p:pic>
      <p:sp>
        <p:nvSpPr>
          <p:cNvPr id="49" name="Shape 0"/>
          <p:cNvSpPr/>
          <p:nvPr/>
        </p:nvSpPr>
        <p:spPr>
          <a:xfrm>
            <a:off x="0" y="0"/>
            <a:ext cx="14630400" cy="8229600"/>
          </a:xfrm>
          <a:prstGeom prst="rect">
            <a:avLst/>
          </a:prstGeom>
          <a:solidFill>
            <a:srgbClr val="000018">
              <a:alpha val="75000"/>
            </a:srgbClr>
          </a:solidFill>
          <a:ln w="12700">
            <a:miter lim="400000"/>
          </a:ln>
        </p:spPr>
        <p:txBody>
          <a:bodyPr lIns="45719" rIns="45719"/>
          <a:lstStyle/>
          <a:p>
            <a:endParaRPr/>
          </a:p>
        </p:txBody>
      </p:sp>
      <p:pic>
        <p:nvPicPr>
          <p:cNvPr id="50" name="Image 1" descr="Image 1">
            <a:hlinkClick r:id="rId3"/>
          </p:cNvPr>
          <p:cNvPicPr>
            <a:picLocks noChangeAspect="1"/>
          </p:cNvPicPr>
          <p:nvPr/>
        </p:nvPicPr>
        <p:blipFill>
          <a:blip r:embed="rId4"/>
          <a:stretch>
            <a:fillRect/>
          </a:stretch>
        </p:blipFill>
        <p:spPr>
          <a:xfrm>
            <a:off x="12839214" y="7749540"/>
            <a:ext cx="1722606" cy="411481"/>
          </a:xfrm>
          <a:prstGeom prst="rect">
            <a:avLst/>
          </a:prstGeom>
          <a:ln w="12700">
            <a:miter lim="400000"/>
          </a:ln>
        </p:spPr>
      </p:pic>
      <p:sp>
        <p:nvSpPr>
          <p:cNvPr id="5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Slide 5 master">
    <p:bg>
      <p:bgPr>
        <a:solidFill>
          <a:srgbClr val="000000"/>
        </a:solidFill>
        <a:effectLst/>
      </p:bgPr>
    </p:bg>
    <p:spTree>
      <p:nvGrpSpPr>
        <p:cNvPr id="1" name=""/>
        <p:cNvGrpSpPr/>
        <p:nvPr/>
      </p:nvGrpSpPr>
      <p:grpSpPr>
        <a:xfrm>
          <a:off x="0" y="0"/>
          <a:ext cx="0" cy="0"/>
          <a:chOff x="0" y="0"/>
          <a:chExt cx="0" cy="0"/>
        </a:xfrm>
      </p:grpSpPr>
      <p:pic>
        <p:nvPicPr>
          <p:cNvPr id="58" name="Image 0" descr="Image 0"/>
          <p:cNvPicPr>
            <a:picLocks noChangeAspect="1"/>
          </p:cNvPicPr>
          <p:nvPr/>
        </p:nvPicPr>
        <p:blipFill>
          <a:blip r:embed="rId2"/>
          <a:stretch>
            <a:fillRect/>
          </a:stretch>
        </p:blipFill>
        <p:spPr>
          <a:xfrm>
            <a:off x="0" y="0"/>
            <a:ext cx="14630400" cy="8229600"/>
          </a:xfrm>
          <a:prstGeom prst="rect">
            <a:avLst/>
          </a:prstGeom>
          <a:ln w="12700">
            <a:miter lim="400000"/>
          </a:ln>
        </p:spPr>
      </p:pic>
      <p:sp>
        <p:nvSpPr>
          <p:cNvPr id="59" name="Shape 0"/>
          <p:cNvSpPr/>
          <p:nvPr/>
        </p:nvSpPr>
        <p:spPr>
          <a:xfrm>
            <a:off x="0" y="0"/>
            <a:ext cx="14630400" cy="8229600"/>
          </a:xfrm>
          <a:prstGeom prst="rect">
            <a:avLst/>
          </a:prstGeom>
          <a:solidFill>
            <a:srgbClr val="000018">
              <a:alpha val="75000"/>
            </a:srgbClr>
          </a:solidFill>
          <a:ln w="12700">
            <a:miter lim="400000"/>
          </a:ln>
        </p:spPr>
        <p:txBody>
          <a:bodyPr lIns="45719" rIns="45719"/>
          <a:lstStyle/>
          <a:p>
            <a:endParaRPr/>
          </a:p>
        </p:txBody>
      </p:sp>
      <p:pic>
        <p:nvPicPr>
          <p:cNvPr id="60" name="Image 1" descr="Image 1">
            <a:hlinkClick r:id="rId3"/>
          </p:cNvPr>
          <p:cNvPicPr>
            <a:picLocks noChangeAspect="1"/>
          </p:cNvPicPr>
          <p:nvPr/>
        </p:nvPicPr>
        <p:blipFill>
          <a:blip r:embed="rId4"/>
          <a:stretch>
            <a:fillRect/>
          </a:stretch>
        </p:blipFill>
        <p:spPr>
          <a:xfrm>
            <a:off x="12839214" y="7749540"/>
            <a:ext cx="1722606" cy="411481"/>
          </a:xfrm>
          <a:prstGeom prst="rect">
            <a:avLst/>
          </a:prstGeom>
          <a:ln w="12700">
            <a:miter lim="400000"/>
          </a:ln>
        </p:spPr>
      </p:pic>
      <p:sp>
        <p:nvSpPr>
          <p:cNvPr id="6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lide 6 master">
    <p:bg>
      <p:bgPr>
        <a:solidFill>
          <a:srgbClr val="000000"/>
        </a:solidFill>
        <a:effectLst/>
      </p:bgPr>
    </p:bg>
    <p:spTree>
      <p:nvGrpSpPr>
        <p:cNvPr id="1" name=""/>
        <p:cNvGrpSpPr/>
        <p:nvPr/>
      </p:nvGrpSpPr>
      <p:grpSpPr>
        <a:xfrm>
          <a:off x="0" y="0"/>
          <a:ext cx="0" cy="0"/>
          <a:chOff x="0" y="0"/>
          <a:chExt cx="0" cy="0"/>
        </a:xfrm>
      </p:grpSpPr>
      <p:pic>
        <p:nvPicPr>
          <p:cNvPr id="68" name="Image 0" descr="Image 0"/>
          <p:cNvPicPr>
            <a:picLocks noChangeAspect="1"/>
          </p:cNvPicPr>
          <p:nvPr/>
        </p:nvPicPr>
        <p:blipFill>
          <a:blip r:embed="rId2"/>
          <a:stretch>
            <a:fillRect/>
          </a:stretch>
        </p:blipFill>
        <p:spPr>
          <a:xfrm>
            <a:off x="0" y="0"/>
            <a:ext cx="14630400" cy="8229600"/>
          </a:xfrm>
          <a:prstGeom prst="rect">
            <a:avLst/>
          </a:prstGeom>
          <a:ln w="12700">
            <a:miter lim="400000"/>
          </a:ln>
        </p:spPr>
      </p:pic>
      <p:sp>
        <p:nvSpPr>
          <p:cNvPr id="69" name="Shape 0"/>
          <p:cNvSpPr/>
          <p:nvPr/>
        </p:nvSpPr>
        <p:spPr>
          <a:xfrm>
            <a:off x="0" y="0"/>
            <a:ext cx="14630400" cy="8229600"/>
          </a:xfrm>
          <a:prstGeom prst="rect">
            <a:avLst/>
          </a:prstGeom>
          <a:solidFill>
            <a:srgbClr val="000018">
              <a:alpha val="75000"/>
            </a:srgbClr>
          </a:solidFill>
          <a:ln w="12700">
            <a:miter lim="400000"/>
          </a:ln>
        </p:spPr>
        <p:txBody>
          <a:bodyPr lIns="45719" rIns="45719"/>
          <a:lstStyle/>
          <a:p>
            <a:endParaRPr/>
          </a:p>
        </p:txBody>
      </p:sp>
      <p:pic>
        <p:nvPicPr>
          <p:cNvPr id="70" name="Image 1" descr="Image 1">
            <a:hlinkClick r:id="rId3"/>
          </p:cNvPr>
          <p:cNvPicPr>
            <a:picLocks noChangeAspect="1"/>
          </p:cNvPicPr>
          <p:nvPr/>
        </p:nvPicPr>
        <p:blipFill>
          <a:blip r:embed="rId4"/>
          <a:stretch>
            <a:fillRect/>
          </a:stretch>
        </p:blipFill>
        <p:spPr>
          <a:xfrm>
            <a:off x="12839214" y="7749540"/>
            <a:ext cx="1722606" cy="411481"/>
          </a:xfrm>
          <a:prstGeom prst="rect">
            <a:avLst/>
          </a:prstGeom>
          <a:ln w="12700">
            <a:miter lim="400000"/>
          </a:ln>
        </p:spPr>
      </p:pic>
      <p:sp>
        <p:nvSpPr>
          <p:cNvPr id="7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Slide 7 master">
    <p:bg>
      <p:bgPr>
        <a:solidFill>
          <a:srgbClr val="000000"/>
        </a:solidFill>
        <a:effectLst/>
      </p:bgPr>
    </p:bg>
    <p:spTree>
      <p:nvGrpSpPr>
        <p:cNvPr id="1" name=""/>
        <p:cNvGrpSpPr/>
        <p:nvPr/>
      </p:nvGrpSpPr>
      <p:grpSpPr>
        <a:xfrm>
          <a:off x="0" y="0"/>
          <a:ext cx="0" cy="0"/>
          <a:chOff x="0" y="0"/>
          <a:chExt cx="0" cy="0"/>
        </a:xfrm>
      </p:grpSpPr>
      <p:pic>
        <p:nvPicPr>
          <p:cNvPr id="78" name="Image 0" descr="Image 0"/>
          <p:cNvPicPr>
            <a:picLocks noChangeAspect="1"/>
          </p:cNvPicPr>
          <p:nvPr/>
        </p:nvPicPr>
        <p:blipFill>
          <a:blip r:embed="rId2"/>
          <a:stretch>
            <a:fillRect/>
          </a:stretch>
        </p:blipFill>
        <p:spPr>
          <a:xfrm>
            <a:off x="0" y="0"/>
            <a:ext cx="14630400" cy="8229600"/>
          </a:xfrm>
          <a:prstGeom prst="rect">
            <a:avLst/>
          </a:prstGeom>
          <a:ln w="12700">
            <a:miter lim="400000"/>
          </a:ln>
        </p:spPr>
      </p:pic>
      <p:sp>
        <p:nvSpPr>
          <p:cNvPr id="79" name="Shape 0"/>
          <p:cNvSpPr/>
          <p:nvPr/>
        </p:nvSpPr>
        <p:spPr>
          <a:xfrm>
            <a:off x="0" y="0"/>
            <a:ext cx="14630400" cy="8229600"/>
          </a:xfrm>
          <a:prstGeom prst="rect">
            <a:avLst/>
          </a:prstGeom>
          <a:solidFill>
            <a:srgbClr val="000018">
              <a:alpha val="75000"/>
            </a:srgbClr>
          </a:solidFill>
          <a:ln w="12700">
            <a:miter lim="400000"/>
          </a:ln>
        </p:spPr>
        <p:txBody>
          <a:bodyPr lIns="45719" rIns="45719"/>
          <a:lstStyle/>
          <a:p>
            <a:endParaRPr/>
          </a:p>
        </p:txBody>
      </p:sp>
      <p:pic>
        <p:nvPicPr>
          <p:cNvPr id="80" name="Image 1" descr="Image 1">
            <a:hlinkClick r:id="rId3"/>
          </p:cNvPr>
          <p:cNvPicPr>
            <a:picLocks noChangeAspect="1"/>
          </p:cNvPicPr>
          <p:nvPr/>
        </p:nvPicPr>
        <p:blipFill>
          <a:blip r:embed="rId4"/>
          <a:stretch>
            <a:fillRect/>
          </a:stretch>
        </p:blipFill>
        <p:spPr>
          <a:xfrm>
            <a:off x="12839214" y="7749540"/>
            <a:ext cx="1722606" cy="411481"/>
          </a:xfrm>
          <a:prstGeom prst="rect">
            <a:avLst/>
          </a:prstGeom>
          <a:ln w="12700">
            <a:miter lim="400000"/>
          </a:ln>
        </p:spPr>
      </p:pic>
      <p:sp>
        <p:nvSpPr>
          <p:cNvPr id="8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731520" y="110489"/>
            <a:ext cx="13167361" cy="180975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lstStyle/>
          <a:p>
            <a:r>
              <a:t>Title Text</a:t>
            </a:r>
          </a:p>
        </p:txBody>
      </p:sp>
      <p:sp>
        <p:nvSpPr>
          <p:cNvPr id="3" name="Body Level One…"/>
          <p:cNvSpPr txBox="1">
            <a:spLocks noGrp="1"/>
          </p:cNvSpPr>
          <p:nvPr>
            <p:ph type="body" idx="1"/>
          </p:nvPr>
        </p:nvSpPr>
        <p:spPr>
          <a:xfrm>
            <a:off x="731520" y="1920239"/>
            <a:ext cx="13167361" cy="630936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7071359" y="7408545"/>
            <a:ext cx="3413761" cy="438150"/>
          </a:xfrm>
          <a:prstGeom prst="rect">
            <a:avLst/>
          </a:prstGeom>
          <a:ln w="12700">
            <a:miter lim="400000"/>
          </a:ln>
        </p:spPr>
        <p:txBody>
          <a:bodyPr wrap="none" lIns="45719" rIns="45719" anchor="ctr">
            <a:spAutoFit/>
          </a:bodyPr>
          <a:lstStyle>
            <a:lvl1pPr algn="r">
              <a:defRPr sz="1200">
                <a:latin typeface="+mj-lt"/>
                <a:ea typeface="+mj-ea"/>
                <a:cs typeface="+mj-cs"/>
                <a:sym typeface="Helvetica"/>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transition spd="med"/>
  <p:txStyles>
    <p:titleStyle>
      <a:lvl1pPr marL="0" marR="0" indent="0" algn="ctr" defTabSz="9144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1pPr>
      <a:lvl2pPr marL="0" marR="0" indent="0" algn="ctr" defTabSz="9144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2pPr>
      <a:lvl3pPr marL="0" marR="0" indent="0" algn="ctr" defTabSz="9144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3pPr>
      <a:lvl4pPr marL="0" marR="0" indent="0" algn="ctr" defTabSz="9144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4pPr>
      <a:lvl5pPr marL="0" marR="0" indent="0" algn="ctr" defTabSz="9144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5pPr>
      <a:lvl6pPr marL="0" marR="0" indent="0" algn="ctr" defTabSz="9144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6pPr>
      <a:lvl7pPr marL="0" marR="0" indent="0" algn="ctr" defTabSz="9144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7pPr>
      <a:lvl8pPr marL="0" marR="0" indent="0" algn="ctr" defTabSz="9144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8pPr>
      <a:lvl9pPr marL="0" marR="0" indent="0" algn="ctr" defTabSz="9144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9pPr>
    </p:titleStyle>
    <p:bodyStyle>
      <a:lvl1pPr marL="342900" marR="0" indent="-342900"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1pPr>
      <a:lvl2pPr marL="783771" marR="0" indent="-326571"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2pPr>
      <a:lvl3pPr marL="1219200" marR="0" indent="-304800"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3pPr>
      <a:lvl4pPr marL="1737360" marR="0" indent="-365760"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4pPr>
      <a:lvl5pPr marL="2194560" marR="0" indent="-365760"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5pPr>
      <a:lvl6pPr marL="2651760" marR="0" indent="-365760"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6pPr>
      <a:lvl7pPr marL="3108960" marR="0" indent="-365760"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7pPr>
      <a:lvl8pPr marL="3566159" marR="0" indent="-365759"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8pPr>
      <a:lvl9pPr marL="4023359" marR="0" indent="-365759"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a:defRPr>
      </a:lvl1pPr>
      <a:lvl2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a:defRPr>
      </a:lvl2pPr>
      <a:lvl3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a:defRPr>
      </a:lvl3pPr>
      <a:lvl4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a:defRPr>
      </a:lvl4pPr>
      <a:lvl5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a:defRPr>
      </a:lvl5pPr>
      <a:lvl6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a:defRPr>
      </a:lvl6pPr>
      <a:lvl7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a:defRPr>
      </a:lvl7pPr>
      <a:lvl8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a:defRPr>
      </a:lvl8pPr>
      <a:lvl9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0" name="Image 0" descr="Image 0"/>
          <p:cNvPicPr>
            <a:picLocks noChangeAspect="1"/>
          </p:cNvPicPr>
          <p:nvPr/>
        </p:nvPicPr>
        <p:blipFill>
          <a:blip r:embed="rId2"/>
          <a:stretch>
            <a:fillRect/>
          </a:stretch>
        </p:blipFill>
        <p:spPr>
          <a:xfrm>
            <a:off x="0" y="0"/>
            <a:ext cx="5486400" cy="8229600"/>
          </a:xfrm>
          <a:prstGeom prst="rect">
            <a:avLst/>
          </a:prstGeom>
          <a:ln w="12700">
            <a:miter lim="400000"/>
          </a:ln>
        </p:spPr>
      </p:pic>
      <p:sp>
        <p:nvSpPr>
          <p:cNvPr id="91" name="Text 0"/>
          <p:cNvSpPr txBox="1"/>
          <p:nvPr/>
        </p:nvSpPr>
        <p:spPr>
          <a:xfrm>
            <a:off x="6280189" y="1606986"/>
            <a:ext cx="7556422" cy="291628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ts val="7700"/>
              </a:lnSpc>
              <a:defRPr sz="6100">
                <a:solidFill>
                  <a:srgbClr val="FFFFFF"/>
                </a:solidFill>
                <a:latin typeface="Roboto Medium"/>
                <a:ea typeface="Roboto Medium"/>
                <a:cs typeface="Roboto Medium"/>
                <a:sym typeface="Roboto Medium"/>
              </a:defRPr>
            </a:lvl1pPr>
          </a:lstStyle>
          <a:p>
            <a:r>
              <a:t>AgroEye: Revolutionizing Agricultural AI</a:t>
            </a:r>
          </a:p>
        </p:txBody>
      </p:sp>
      <p:sp>
        <p:nvSpPr>
          <p:cNvPr id="92" name="Text 1"/>
          <p:cNvSpPr txBox="1"/>
          <p:nvPr/>
        </p:nvSpPr>
        <p:spPr>
          <a:xfrm>
            <a:off x="6280189" y="4881800"/>
            <a:ext cx="7556422" cy="68973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ts val="2800"/>
              </a:lnSpc>
              <a:defRPr sz="1700">
                <a:solidFill>
                  <a:srgbClr val="CFD0D8"/>
                </a:solidFill>
                <a:latin typeface="Roboto"/>
                <a:ea typeface="Roboto"/>
                <a:cs typeface="Roboto"/>
                <a:sym typeface="Roboto"/>
              </a:defRPr>
            </a:lvl1pPr>
          </a:lstStyle>
          <a:p>
            <a:r>
              <a:t>AgroEye is an innovative web-app that allows farmers and other agricultural workers to get realtime insights about their fields using meteorological data.</a:t>
            </a:r>
          </a:p>
        </p:txBody>
      </p:sp>
      <p:sp>
        <p:nvSpPr>
          <p:cNvPr id="95" name="Text 3"/>
          <p:cNvSpPr txBox="1"/>
          <p:nvPr/>
        </p:nvSpPr>
        <p:spPr>
          <a:xfrm>
            <a:off x="6280189" y="6253923"/>
            <a:ext cx="4475584" cy="36869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nSpc>
                <a:spcPts val="3100"/>
              </a:lnSpc>
              <a:defRPr sz="2200" b="1">
                <a:solidFill>
                  <a:srgbClr val="CFD0D8"/>
                </a:solidFill>
                <a:latin typeface="Roboto Bold"/>
                <a:ea typeface="Roboto Bold"/>
                <a:cs typeface="Roboto Bold"/>
                <a:sym typeface="Roboto Bold"/>
              </a:defRPr>
            </a:lvl1pPr>
          </a:lstStyle>
          <a:p>
            <a:r>
              <a:rPr dirty="0"/>
              <a:t>by William Stella</a:t>
            </a:r>
            <a:r>
              <a:rPr lang="en-US" dirty="0"/>
              <a:t> and Deniz Buldum</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Text 0"/>
          <p:cNvSpPr txBox="1"/>
          <p:nvPr/>
        </p:nvSpPr>
        <p:spPr>
          <a:xfrm>
            <a:off x="793790" y="2427921"/>
            <a:ext cx="8077647" cy="68731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nSpc>
                <a:spcPts val="5500"/>
              </a:lnSpc>
              <a:defRPr sz="4400">
                <a:solidFill>
                  <a:srgbClr val="FFFFFF"/>
                </a:solidFill>
                <a:latin typeface="Roboto Medium"/>
                <a:ea typeface="Roboto Medium"/>
                <a:cs typeface="Roboto Medium"/>
                <a:sym typeface="Roboto Medium"/>
              </a:defRPr>
            </a:lvl1pPr>
          </a:lstStyle>
          <a:p>
            <a:r>
              <a:t>What Problem Does This Solve?</a:t>
            </a:r>
          </a:p>
        </p:txBody>
      </p:sp>
      <p:sp>
        <p:nvSpPr>
          <p:cNvPr id="98" name="Shape 1"/>
          <p:cNvSpPr/>
          <p:nvPr/>
        </p:nvSpPr>
        <p:spPr>
          <a:xfrm>
            <a:off x="793790" y="3732014"/>
            <a:ext cx="510303" cy="510303"/>
          </a:xfrm>
          <a:prstGeom prst="roundRect">
            <a:avLst>
              <a:gd name="adj" fmla="val 18669"/>
            </a:avLst>
          </a:prstGeom>
          <a:solidFill>
            <a:srgbClr val="182567"/>
          </a:solidFill>
          <a:ln w="7620">
            <a:solidFill>
              <a:srgbClr val="313E80"/>
            </a:solidFill>
          </a:ln>
        </p:spPr>
        <p:txBody>
          <a:bodyPr lIns="45719" rIns="45719"/>
          <a:lstStyle/>
          <a:p>
            <a:endParaRPr/>
          </a:p>
        </p:txBody>
      </p:sp>
      <p:sp>
        <p:nvSpPr>
          <p:cNvPr id="99" name="Text 2"/>
          <p:cNvSpPr txBox="1"/>
          <p:nvPr/>
        </p:nvSpPr>
        <p:spPr>
          <a:xfrm>
            <a:off x="950770" y="3817025"/>
            <a:ext cx="196342" cy="3401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gn="ctr">
              <a:lnSpc>
                <a:spcPts val="2600"/>
              </a:lnSpc>
              <a:defRPr sz="2600">
                <a:solidFill>
                  <a:srgbClr val="CFD0D8"/>
                </a:solidFill>
                <a:latin typeface="Roboto Medium"/>
                <a:ea typeface="Roboto Medium"/>
                <a:cs typeface="Roboto Medium"/>
                <a:sym typeface="Roboto Medium"/>
              </a:defRPr>
            </a:lvl1pPr>
          </a:lstStyle>
          <a:p>
            <a:r>
              <a:t>1</a:t>
            </a:r>
          </a:p>
        </p:txBody>
      </p:sp>
      <p:sp>
        <p:nvSpPr>
          <p:cNvPr id="100" name="Text 3"/>
          <p:cNvSpPr txBox="1"/>
          <p:nvPr/>
        </p:nvSpPr>
        <p:spPr>
          <a:xfrm>
            <a:off x="1530905" y="3732014"/>
            <a:ext cx="3957726" cy="33857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nSpc>
                <a:spcPts val="2700"/>
              </a:lnSpc>
              <a:defRPr sz="2200">
                <a:solidFill>
                  <a:srgbClr val="CFD0D8"/>
                </a:solidFill>
                <a:latin typeface="Roboto Medium"/>
                <a:ea typeface="Roboto Medium"/>
                <a:cs typeface="Roboto Medium"/>
                <a:sym typeface="Roboto Medium"/>
              </a:defRPr>
            </a:lvl1pPr>
          </a:lstStyle>
          <a:p>
            <a:r>
              <a:t>Suboptimal Resource Allocation</a:t>
            </a:r>
          </a:p>
        </p:txBody>
      </p:sp>
      <p:sp>
        <p:nvSpPr>
          <p:cNvPr id="101" name="Text 4"/>
          <p:cNvSpPr txBox="1"/>
          <p:nvPr/>
        </p:nvSpPr>
        <p:spPr>
          <a:xfrm>
            <a:off x="1530905" y="4222432"/>
            <a:ext cx="5670949" cy="68973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ts val="2800"/>
              </a:lnSpc>
              <a:defRPr sz="1700">
                <a:solidFill>
                  <a:srgbClr val="CFD0D8"/>
                </a:solidFill>
                <a:latin typeface="Roboto"/>
                <a:ea typeface="Roboto"/>
                <a:cs typeface="Roboto"/>
                <a:sym typeface="Roboto"/>
              </a:defRPr>
            </a:lvl1pPr>
          </a:lstStyle>
          <a:p>
            <a:r>
              <a:t>Farmers struggle to effectively distribute water, fertilizers, and other resources.</a:t>
            </a:r>
          </a:p>
        </p:txBody>
      </p:sp>
      <p:sp>
        <p:nvSpPr>
          <p:cNvPr id="102" name="Shape 6"/>
          <p:cNvSpPr/>
          <p:nvPr/>
        </p:nvSpPr>
        <p:spPr>
          <a:xfrm>
            <a:off x="7428666" y="3732014"/>
            <a:ext cx="510303" cy="510303"/>
          </a:xfrm>
          <a:prstGeom prst="roundRect">
            <a:avLst>
              <a:gd name="adj" fmla="val 18669"/>
            </a:avLst>
          </a:prstGeom>
          <a:solidFill>
            <a:srgbClr val="182567"/>
          </a:solidFill>
          <a:ln w="7620">
            <a:solidFill>
              <a:srgbClr val="313E80"/>
            </a:solidFill>
          </a:ln>
        </p:spPr>
        <p:txBody>
          <a:bodyPr lIns="45719" rIns="45719"/>
          <a:lstStyle/>
          <a:p>
            <a:endParaRPr/>
          </a:p>
        </p:txBody>
      </p:sp>
      <p:sp>
        <p:nvSpPr>
          <p:cNvPr id="103" name="Text 7"/>
          <p:cNvSpPr txBox="1"/>
          <p:nvPr/>
        </p:nvSpPr>
        <p:spPr>
          <a:xfrm>
            <a:off x="7585647" y="3817025"/>
            <a:ext cx="196342" cy="3401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gn="ctr">
              <a:lnSpc>
                <a:spcPts val="2600"/>
              </a:lnSpc>
              <a:defRPr sz="2600">
                <a:solidFill>
                  <a:srgbClr val="CFD0D8"/>
                </a:solidFill>
                <a:latin typeface="Roboto Medium"/>
                <a:ea typeface="Roboto Medium"/>
                <a:cs typeface="Roboto Medium"/>
                <a:sym typeface="Roboto Medium"/>
              </a:defRPr>
            </a:lvl1pPr>
          </a:lstStyle>
          <a:p>
            <a:r>
              <a:t>2</a:t>
            </a:r>
          </a:p>
        </p:txBody>
      </p:sp>
      <p:sp>
        <p:nvSpPr>
          <p:cNvPr id="104" name="Text 8"/>
          <p:cNvSpPr txBox="1"/>
          <p:nvPr/>
        </p:nvSpPr>
        <p:spPr>
          <a:xfrm>
            <a:off x="8165782" y="3732014"/>
            <a:ext cx="3507370" cy="33021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nSpc>
                <a:spcPts val="2700"/>
              </a:lnSpc>
              <a:defRPr sz="2200">
                <a:solidFill>
                  <a:srgbClr val="CFD0D8"/>
                </a:solidFill>
                <a:latin typeface="Roboto Medium"/>
                <a:ea typeface="Roboto Medium"/>
                <a:cs typeface="Roboto Medium"/>
                <a:sym typeface="Roboto Medium"/>
              </a:defRPr>
            </a:lvl1pPr>
          </a:lstStyle>
          <a:p>
            <a:r>
              <a:rPr dirty="0"/>
              <a:t>Inaccessible +</a:t>
            </a:r>
            <a:r>
              <a:rPr lang="en-US" dirty="0"/>
              <a:t> Slow Results</a:t>
            </a:r>
            <a:endParaRPr dirty="0"/>
          </a:p>
        </p:txBody>
      </p:sp>
      <p:sp>
        <p:nvSpPr>
          <p:cNvPr id="106" name="Text 10"/>
          <p:cNvSpPr txBox="1"/>
          <p:nvPr/>
        </p:nvSpPr>
        <p:spPr>
          <a:xfrm>
            <a:off x="8165781" y="4190400"/>
            <a:ext cx="5670949" cy="104533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ts val="2800"/>
              </a:lnSpc>
              <a:defRPr sz="1700">
                <a:solidFill>
                  <a:srgbClr val="CFD0D8"/>
                </a:solidFill>
                <a:latin typeface="Roboto"/>
                <a:ea typeface="Roboto"/>
                <a:cs typeface="Roboto"/>
                <a:sym typeface="Roboto"/>
              </a:defRPr>
            </a:lvl1pPr>
          </a:lstStyle>
          <a:p>
            <a:r>
              <a:t>Traditional methods of analyzing and displaying data around farmer's fields are either overly complex or unnecessarily slow.</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Text 0"/>
          <p:cNvSpPr txBox="1"/>
          <p:nvPr/>
        </p:nvSpPr>
        <p:spPr>
          <a:xfrm>
            <a:off x="793790" y="2539960"/>
            <a:ext cx="5045448" cy="68731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nSpc>
                <a:spcPts val="5500"/>
              </a:lnSpc>
              <a:defRPr sz="4400">
                <a:solidFill>
                  <a:srgbClr val="FFFFFF"/>
                </a:solidFill>
                <a:latin typeface="Roboto Medium"/>
                <a:ea typeface="Roboto Medium"/>
                <a:cs typeface="Roboto Medium"/>
                <a:sym typeface="Roboto Medium"/>
              </a:defRPr>
            </a:lvl1pPr>
          </a:lstStyle>
          <a:p>
            <a:r>
              <a:t>Introducing AgroEye</a:t>
            </a:r>
          </a:p>
        </p:txBody>
      </p:sp>
      <p:sp>
        <p:nvSpPr>
          <p:cNvPr id="109" name="Text 1"/>
          <p:cNvSpPr txBox="1"/>
          <p:nvPr/>
        </p:nvSpPr>
        <p:spPr>
          <a:xfrm>
            <a:off x="793789" y="3815715"/>
            <a:ext cx="2466728" cy="33857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nSpc>
                <a:spcPts val="2700"/>
              </a:lnSpc>
              <a:defRPr sz="2200">
                <a:solidFill>
                  <a:srgbClr val="FFFFFF"/>
                </a:solidFill>
                <a:latin typeface="Roboto Medium"/>
                <a:ea typeface="Roboto Medium"/>
                <a:cs typeface="Roboto Medium"/>
                <a:sym typeface="Roboto Medium"/>
              </a:defRPr>
            </a:lvl1pPr>
          </a:lstStyle>
          <a:p>
            <a:r>
              <a:t>Automated Analysis</a:t>
            </a:r>
          </a:p>
        </p:txBody>
      </p:sp>
      <p:sp>
        <p:nvSpPr>
          <p:cNvPr id="110" name="Text 2"/>
          <p:cNvSpPr txBox="1"/>
          <p:nvPr/>
        </p:nvSpPr>
        <p:spPr>
          <a:xfrm>
            <a:off x="780216" y="4396858"/>
            <a:ext cx="3978118" cy="104533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ts val="2800"/>
              </a:lnSpc>
              <a:defRPr sz="1700">
                <a:solidFill>
                  <a:srgbClr val="CFD0D8"/>
                </a:solidFill>
                <a:latin typeface="Roboto"/>
                <a:ea typeface="Roboto"/>
                <a:cs typeface="Roboto"/>
                <a:sym typeface="Roboto"/>
              </a:defRPr>
            </a:lvl1pPr>
          </a:lstStyle>
          <a:p>
            <a:r>
              <a:rPr dirty="0"/>
              <a:t>AI-generated natural text analysis that takes into account the relevant</a:t>
            </a:r>
            <a:r>
              <a:rPr lang="en-US" dirty="0"/>
              <a:t> information</a:t>
            </a:r>
            <a:r>
              <a:rPr dirty="0"/>
              <a:t>.</a:t>
            </a:r>
          </a:p>
        </p:txBody>
      </p:sp>
      <p:sp>
        <p:nvSpPr>
          <p:cNvPr id="111" name="Text 3"/>
          <p:cNvSpPr txBox="1"/>
          <p:nvPr/>
        </p:nvSpPr>
        <p:spPr>
          <a:xfrm>
            <a:off x="5332927" y="3815715"/>
            <a:ext cx="3673142" cy="33857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nSpc>
                <a:spcPts val="2700"/>
              </a:lnSpc>
              <a:defRPr sz="2200">
                <a:solidFill>
                  <a:srgbClr val="FFFFFF"/>
                </a:solidFill>
                <a:latin typeface="Roboto Medium"/>
                <a:ea typeface="Roboto Medium"/>
                <a:cs typeface="Roboto Medium"/>
                <a:sym typeface="Roboto Medium"/>
              </a:defRPr>
            </a:lvl1pPr>
          </a:lstStyle>
          <a:p>
            <a:r>
              <a:t>Automated Data Visualisation</a:t>
            </a:r>
          </a:p>
        </p:txBody>
      </p:sp>
      <p:sp>
        <p:nvSpPr>
          <p:cNvPr id="112" name="Text 4"/>
          <p:cNvSpPr txBox="1"/>
          <p:nvPr/>
        </p:nvSpPr>
        <p:spPr>
          <a:xfrm>
            <a:off x="5332927" y="4396859"/>
            <a:ext cx="3978118" cy="104533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ts val="2800"/>
              </a:lnSpc>
              <a:defRPr sz="1700">
                <a:solidFill>
                  <a:srgbClr val="CFD0D8"/>
                </a:solidFill>
                <a:latin typeface="Roboto"/>
                <a:ea typeface="Roboto"/>
                <a:cs typeface="Roboto"/>
                <a:sym typeface="Roboto"/>
              </a:defRPr>
            </a:lvl1pPr>
          </a:lstStyle>
          <a:p>
            <a:r>
              <a:rPr dirty="0"/>
              <a:t>AI-generated graphs and plots</a:t>
            </a:r>
            <a:r>
              <a:rPr lang="en-US" dirty="0"/>
              <a:t> of real environmental data</a:t>
            </a:r>
            <a:r>
              <a:rPr dirty="0"/>
              <a:t> that are easy to read, detailed,  and generated fast.</a:t>
            </a:r>
          </a:p>
        </p:txBody>
      </p:sp>
      <p:sp>
        <p:nvSpPr>
          <p:cNvPr id="113" name="Text 5"/>
          <p:cNvSpPr txBox="1"/>
          <p:nvPr/>
        </p:nvSpPr>
        <p:spPr>
          <a:xfrm>
            <a:off x="9872067" y="3815715"/>
            <a:ext cx="2124845" cy="33857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nSpc>
                <a:spcPts val="2700"/>
              </a:lnSpc>
              <a:defRPr sz="2200">
                <a:solidFill>
                  <a:srgbClr val="FFFFFF"/>
                </a:solidFill>
                <a:latin typeface="Roboto Medium"/>
                <a:ea typeface="Roboto Medium"/>
                <a:cs typeface="Roboto Medium"/>
                <a:sym typeface="Roboto Medium"/>
              </a:defRPr>
            </a:lvl1pPr>
          </a:lstStyle>
          <a:p>
            <a:r>
              <a:t>Chat Capabilities</a:t>
            </a:r>
          </a:p>
        </p:txBody>
      </p:sp>
      <p:sp>
        <p:nvSpPr>
          <p:cNvPr id="114" name="Text 6"/>
          <p:cNvSpPr txBox="1"/>
          <p:nvPr/>
        </p:nvSpPr>
        <p:spPr>
          <a:xfrm>
            <a:off x="9872067" y="4396859"/>
            <a:ext cx="3978117" cy="104533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ts val="2800"/>
              </a:lnSpc>
              <a:defRPr sz="1700">
                <a:solidFill>
                  <a:srgbClr val="CFD0D8"/>
                </a:solidFill>
                <a:latin typeface="Roboto"/>
                <a:ea typeface="Roboto"/>
                <a:cs typeface="Roboto"/>
                <a:sym typeface="Roboto"/>
              </a:defRPr>
            </a:lvl1pPr>
          </a:lstStyle>
          <a:p>
            <a:r>
              <a:t>If there are ever any problems with the analysis or you want to ask follow up questions, you can!</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6" name="Image 0" descr="Image 0"/>
          <p:cNvPicPr>
            <a:picLocks noChangeAspect="1"/>
          </p:cNvPicPr>
          <p:nvPr/>
        </p:nvPicPr>
        <p:blipFill>
          <a:blip r:embed="rId2"/>
          <a:stretch>
            <a:fillRect/>
          </a:stretch>
        </p:blipFill>
        <p:spPr>
          <a:xfrm>
            <a:off x="9144000" y="0"/>
            <a:ext cx="5486400" cy="8229600"/>
          </a:xfrm>
          <a:prstGeom prst="rect">
            <a:avLst/>
          </a:prstGeom>
          <a:ln w="12700">
            <a:miter lim="400000"/>
          </a:ln>
        </p:spPr>
      </p:pic>
      <p:sp>
        <p:nvSpPr>
          <p:cNvPr id="117" name="Text 0"/>
          <p:cNvSpPr txBox="1"/>
          <p:nvPr/>
        </p:nvSpPr>
        <p:spPr>
          <a:xfrm>
            <a:off x="793790" y="1791772"/>
            <a:ext cx="2279824" cy="68731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nSpc>
                <a:spcPts val="5500"/>
              </a:lnSpc>
              <a:defRPr sz="4400">
                <a:solidFill>
                  <a:srgbClr val="FFFFFF"/>
                </a:solidFill>
                <a:latin typeface="Roboto Medium"/>
                <a:ea typeface="Roboto Medium"/>
                <a:cs typeface="Roboto Medium"/>
                <a:sym typeface="Roboto Medium"/>
              </a:defRPr>
            </a:lvl1pPr>
          </a:lstStyle>
          <a:p>
            <a:r>
              <a:t>Our Data</a:t>
            </a:r>
          </a:p>
        </p:txBody>
      </p:sp>
      <p:sp>
        <p:nvSpPr>
          <p:cNvPr id="118" name="Shape 1"/>
          <p:cNvSpPr/>
          <p:nvPr/>
        </p:nvSpPr>
        <p:spPr>
          <a:xfrm>
            <a:off x="793790" y="2840712"/>
            <a:ext cx="7556421" cy="1685092"/>
          </a:xfrm>
          <a:prstGeom prst="roundRect">
            <a:avLst>
              <a:gd name="adj" fmla="val 5654"/>
            </a:avLst>
          </a:prstGeom>
          <a:solidFill>
            <a:srgbClr val="182567"/>
          </a:solidFill>
          <a:ln w="7620">
            <a:solidFill>
              <a:srgbClr val="313E80"/>
            </a:solidFill>
          </a:ln>
        </p:spPr>
        <p:txBody>
          <a:bodyPr lIns="45719" rIns="45719"/>
          <a:lstStyle/>
          <a:p>
            <a:endParaRPr/>
          </a:p>
        </p:txBody>
      </p:sp>
      <p:sp>
        <p:nvSpPr>
          <p:cNvPr id="119" name="Text 2"/>
          <p:cNvSpPr txBox="1"/>
          <p:nvPr/>
        </p:nvSpPr>
        <p:spPr>
          <a:xfrm>
            <a:off x="1028223" y="3075146"/>
            <a:ext cx="2109156" cy="33857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nSpc>
                <a:spcPts val="2700"/>
              </a:lnSpc>
              <a:defRPr sz="2200">
                <a:solidFill>
                  <a:srgbClr val="CFD0D8"/>
                </a:solidFill>
                <a:latin typeface="Roboto Medium"/>
                <a:ea typeface="Roboto Medium"/>
                <a:cs typeface="Roboto Medium"/>
                <a:sym typeface="Roboto Medium"/>
              </a:defRPr>
            </a:lvl1pPr>
          </a:lstStyle>
          <a:p>
            <a:r>
              <a:t>Meteomatics API</a:t>
            </a:r>
          </a:p>
        </p:txBody>
      </p:sp>
      <p:sp>
        <p:nvSpPr>
          <p:cNvPr id="120" name="Text 3"/>
          <p:cNvSpPr txBox="1"/>
          <p:nvPr/>
        </p:nvSpPr>
        <p:spPr>
          <a:xfrm>
            <a:off x="1028224" y="3565564"/>
            <a:ext cx="7087552" cy="68973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ts val="2800"/>
              </a:lnSpc>
              <a:defRPr sz="1700">
                <a:solidFill>
                  <a:srgbClr val="CFD0D8"/>
                </a:solidFill>
                <a:latin typeface="Roboto"/>
                <a:ea typeface="Roboto"/>
                <a:cs typeface="Roboto"/>
                <a:sym typeface="Roboto"/>
              </a:defRPr>
            </a:lvl1pPr>
          </a:lstStyle>
          <a:p>
            <a:r>
              <a:t>Using the Meteomatics API we were able to get precise meteorological data based on the user's location.</a:t>
            </a:r>
          </a:p>
        </p:txBody>
      </p:sp>
      <p:sp>
        <p:nvSpPr>
          <p:cNvPr id="121" name="Shape 4"/>
          <p:cNvSpPr/>
          <p:nvPr/>
        </p:nvSpPr>
        <p:spPr>
          <a:xfrm>
            <a:off x="793790" y="4752618"/>
            <a:ext cx="7556421" cy="1685092"/>
          </a:xfrm>
          <a:prstGeom prst="roundRect">
            <a:avLst>
              <a:gd name="adj" fmla="val 5654"/>
            </a:avLst>
          </a:prstGeom>
          <a:solidFill>
            <a:srgbClr val="182567"/>
          </a:solidFill>
          <a:ln w="7620">
            <a:solidFill>
              <a:srgbClr val="313E80"/>
            </a:solidFill>
          </a:ln>
        </p:spPr>
        <p:txBody>
          <a:bodyPr lIns="45719" rIns="45719"/>
          <a:lstStyle/>
          <a:p>
            <a:endParaRPr/>
          </a:p>
        </p:txBody>
      </p:sp>
      <p:sp>
        <p:nvSpPr>
          <p:cNvPr id="122" name="Text 5"/>
          <p:cNvSpPr txBox="1"/>
          <p:nvPr/>
        </p:nvSpPr>
        <p:spPr>
          <a:xfrm>
            <a:off x="1028223" y="4987052"/>
            <a:ext cx="2803154" cy="33857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nSpc>
                <a:spcPts val="2700"/>
              </a:lnSpc>
              <a:defRPr sz="2200">
                <a:solidFill>
                  <a:srgbClr val="CFD0D8"/>
                </a:solidFill>
                <a:latin typeface="Roboto Medium"/>
                <a:ea typeface="Roboto Medium"/>
                <a:cs typeface="Roboto Medium"/>
                <a:sym typeface="Roboto Medium"/>
              </a:defRPr>
            </a:lvl1pPr>
          </a:lstStyle>
          <a:p>
            <a:r>
              <a:t>10 Distinct Data Types</a:t>
            </a:r>
          </a:p>
        </p:txBody>
      </p:sp>
      <p:sp>
        <p:nvSpPr>
          <p:cNvPr id="123" name="Text 6"/>
          <p:cNvSpPr txBox="1"/>
          <p:nvPr/>
        </p:nvSpPr>
        <p:spPr>
          <a:xfrm>
            <a:off x="1028224" y="5477469"/>
            <a:ext cx="7087552" cy="68287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ts val="2800"/>
              </a:lnSpc>
              <a:defRPr sz="1700">
                <a:solidFill>
                  <a:srgbClr val="CFD0D8"/>
                </a:solidFill>
                <a:latin typeface="Roboto"/>
                <a:ea typeface="Roboto"/>
                <a:cs typeface="Roboto"/>
                <a:sym typeface="Roboto"/>
              </a:defRPr>
            </a:lvl1pPr>
          </a:lstStyle>
          <a:p>
            <a:r>
              <a:rPr lang="en-US" dirty="0"/>
              <a:t>Including precipitation, temperature, wind speed, wind direction, and humidity.</a:t>
            </a:r>
            <a:endParaRPr dirty="0"/>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Text 0"/>
          <p:cNvSpPr txBox="1"/>
          <p:nvPr/>
        </p:nvSpPr>
        <p:spPr>
          <a:xfrm>
            <a:off x="594121" y="466843"/>
            <a:ext cx="3032964" cy="51294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nSpc>
                <a:spcPts val="4100"/>
              </a:lnSpc>
              <a:defRPr sz="3300">
                <a:solidFill>
                  <a:srgbClr val="FFFFFF"/>
                </a:solidFill>
                <a:latin typeface="Roboto Medium"/>
                <a:ea typeface="Roboto Medium"/>
                <a:cs typeface="Roboto Medium"/>
                <a:sym typeface="Roboto Medium"/>
              </a:defRPr>
            </a:lvl1pPr>
          </a:lstStyle>
          <a:p>
            <a:r>
              <a:t>Our AI Workflow</a:t>
            </a:r>
          </a:p>
        </p:txBody>
      </p:sp>
      <p:sp>
        <p:nvSpPr>
          <p:cNvPr id="126" name="Text 1"/>
          <p:cNvSpPr txBox="1"/>
          <p:nvPr/>
        </p:nvSpPr>
        <p:spPr>
          <a:xfrm>
            <a:off x="594121" y="1251941"/>
            <a:ext cx="13442158" cy="51803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ts val="2100"/>
              </a:lnSpc>
              <a:defRPr sz="1300">
                <a:solidFill>
                  <a:srgbClr val="CFD0D8"/>
                </a:solidFill>
                <a:latin typeface="Roboto"/>
                <a:ea typeface="Roboto"/>
                <a:cs typeface="Roboto"/>
                <a:sym typeface="Roboto"/>
              </a:defRPr>
            </a:lvl1pPr>
          </a:lstStyle>
          <a:p>
            <a:r>
              <a:t>LLMs have a tendency to hallucinate, because of this it is sometimes hard to get consistent results. This is one of the issues we ran into in the start. Here is our custom workflow to fix that problem:</a:t>
            </a:r>
          </a:p>
        </p:txBody>
      </p:sp>
      <p:sp>
        <p:nvSpPr>
          <p:cNvPr id="127" name="Shape 2"/>
          <p:cNvSpPr/>
          <p:nvPr/>
        </p:nvSpPr>
        <p:spPr>
          <a:xfrm>
            <a:off x="837248" y="1986082"/>
            <a:ext cx="22861" cy="5778342"/>
          </a:xfrm>
          <a:prstGeom prst="roundRect">
            <a:avLst>
              <a:gd name="adj" fmla="val 50000"/>
            </a:avLst>
          </a:prstGeom>
          <a:solidFill>
            <a:srgbClr val="313E80"/>
          </a:solidFill>
          <a:ln w="12700">
            <a:miter lim="400000"/>
          </a:ln>
        </p:spPr>
        <p:txBody>
          <a:bodyPr lIns="45719" rIns="45719"/>
          <a:lstStyle/>
          <a:p>
            <a:endParaRPr/>
          </a:p>
        </p:txBody>
      </p:sp>
      <p:sp>
        <p:nvSpPr>
          <p:cNvPr id="128" name="Shape 3"/>
          <p:cNvSpPr/>
          <p:nvPr/>
        </p:nvSpPr>
        <p:spPr>
          <a:xfrm>
            <a:off x="1016794" y="2356604"/>
            <a:ext cx="594123" cy="22861"/>
          </a:xfrm>
          <a:prstGeom prst="roundRect">
            <a:avLst>
              <a:gd name="adj" fmla="val 50000"/>
            </a:avLst>
          </a:prstGeom>
          <a:solidFill>
            <a:srgbClr val="313E80"/>
          </a:solidFill>
          <a:ln w="12700">
            <a:miter lim="400000"/>
          </a:ln>
        </p:spPr>
        <p:txBody>
          <a:bodyPr lIns="45719" rIns="45719"/>
          <a:lstStyle/>
          <a:p>
            <a:endParaRPr/>
          </a:p>
        </p:txBody>
      </p:sp>
      <p:sp>
        <p:nvSpPr>
          <p:cNvPr id="129" name="Shape 4"/>
          <p:cNvSpPr/>
          <p:nvPr/>
        </p:nvSpPr>
        <p:spPr>
          <a:xfrm>
            <a:off x="657700" y="2177058"/>
            <a:ext cx="381954" cy="381953"/>
          </a:xfrm>
          <a:prstGeom prst="roundRect">
            <a:avLst>
              <a:gd name="adj" fmla="val 18669"/>
            </a:avLst>
          </a:prstGeom>
          <a:solidFill>
            <a:srgbClr val="182567"/>
          </a:solidFill>
          <a:ln w="7620">
            <a:solidFill>
              <a:srgbClr val="313E80"/>
            </a:solidFill>
          </a:ln>
        </p:spPr>
        <p:txBody>
          <a:bodyPr lIns="45719" rIns="45719"/>
          <a:lstStyle/>
          <a:p>
            <a:endParaRPr/>
          </a:p>
        </p:txBody>
      </p:sp>
      <p:sp>
        <p:nvSpPr>
          <p:cNvPr id="130" name="Text 5"/>
          <p:cNvSpPr txBox="1"/>
          <p:nvPr/>
        </p:nvSpPr>
        <p:spPr>
          <a:xfrm>
            <a:off x="771695" y="2240637"/>
            <a:ext cx="153964" cy="26161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gn="ctr">
              <a:lnSpc>
                <a:spcPts val="2000"/>
              </a:lnSpc>
              <a:defRPr sz="2000">
                <a:solidFill>
                  <a:srgbClr val="CFD0D8"/>
                </a:solidFill>
                <a:latin typeface="Roboto Medium"/>
                <a:ea typeface="Roboto Medium"/>
                <a:cs typeface="Roboto Medium"/>
                <a:sym typeface="Roboto Medium"/>
              </a:defRPr>
            </a:lvl1pPr>
          </a:lstStyle>
          <a:p>
            <a:r>
              <a:t>1</a:t>
            </a:r>
          </a:p>
        </p:txBody>
      </p:sp>
      <p:sp>
        <p:nvSpPr>
          <p:cNvPr id="131" name="Text 6"/>
          <p:cNvSpPr txBox="1"/>
          <p:nvPr/>
        </p:nvSpPr>
        <p:spPr>
          <a:xfrm>
            <a:off x="1782365" y="2155745"/>
            <a:ext cx="1368030" cy="24993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nSpc>
                <a:spcPts val="2000"/>
              </a:lnSpc>
              <a:defRPr sz="1600">
                <a:solidFill>
                  <a:srgbClr val="CFD0D8"/>
                </a:solidFill>
                <a:latin typeface="Roboto Medium"/>
                <a:ea typeface="Roboto Medium"/>
                <a:cs typeface="Roboto Medium"/>
                <a:sym typeface="Roboto Medium"/>
              </a:defRPr>
            </a:lvl1pPr>
          </a:lstStyle>
          <a:p>
            <a:r>
              <a:t>Preprocessing </a:t>
            </a:r>
          </a:p>
        </p:txBody>
      </p:sp>
      <p:sp>
        <p:nvSpPr>
          <p:cNvPr id="132" name="Text 7"/>
          <p:cNvSpPr txBox="1"/>
          <p:nvPr/>
        </p:nvSpPr>
        <p:spPr>
          <a:xfrm>
            <a:off x="1782365" y="2522696"/>
            <a:ext cx="12253915" cy="78473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ts val="2100"/>
              </a:lnSpc>
              <a:defRPr sz="1300">
                <a:solidFill>
                  <a:srgbClr val="CFD0D8"/>
                </a:solidFill>
                <a:latin typeface="Roboto"/>
                <a:ea typeface="Roboto"/>
                <a:cs typeface="Roboto"/>
                <a:sym typeface="Roboto"/>
              </a:defRPr>
            </a:lvl1pPr>
          </a:lstStyle>
          <a:p>
            <a:r>
              <a:rPr dirty="0"/>
              <a:t>To start, we get the raw data in </a:t>
            </a:r>
            <a:r>
              <a:rPr lang="en-US" dirty="0"/>
              <a:t>CSV</a:t>
            </a:r>
            <a:r>
              <a:rPr dirty="0"/>
              <a:t> from our </a:t>
            </a:r>
            <a:r>
              <a:rPr lang="en-US" dirty="0"/>
              <a:t>E</a:t>
            </a:r>
            <a:r>
              <a:rPr dirty="0"/>
              <a:t>xpress server (which uses the </a:t>
            </a:r>
            <a:r>
              <a:rPr dirty="0" err="1"/>
              <a:t>Meteomatics</a:t>
            </a:r>
            <a:r>
              <a:rPr dirty="0"/>
              <a:t> API). This data is uncleaned and contains abnormalities that make the LLM and the graphing library behave unpredictably. We clean the data before we send it so that the LLM has uniform data every time enabling it to make consistent responses.</a:t>
            </a:r>
          </a:p>
        </p:txBody>
      </p:sp>
      <p:sp>
        <p:nvSpPr>
          <p:cNvPr id="133" name="Shape 8"/>
          <p:cNvSpPr/>
          <p:nvPr/>
        </p:nvSpPr>
        <p:spPr>
          <a:xfrm>
            <a:off x="1016794" y="4047292"/>
            <a:ext cx="594123" cy="22861"/>
          </a:xfrm>
          <a:prstGeom prst="roundRect">
            <a:avLst>
              <a:gd name="adj" fmla="val 50000"/>
            </a:avLst>
          </a:prstGeom>
          <a:solidFill>
            <a:srgbClr val="313E80"/>
          </a:solidFill>
          <a:ln w="12700">
            <a:miter lim="400000"/>
          </a:ln>
        </p:spPr>
        <p:txBody>
          <a:bodyPr lIns="45719" rIns="45719"/>
          <a:lstStyle/>
          <a:p>
            <a:endParaRPr/>
          </a:p>
        </p:txBody>
      </p:sp>
      <p:sp>
        <p:nvSpPr>
          <p:cNvPr id="134" name="Shape 9"/>
          <p:cNvSpPr/>
          <p:nvPr/>
        </p:nvSpPr>
        <p:spPr>
          <a:xfrm>
            <a:off x="657700" y="3867744"/>
            <a:ext cx="381954" cy="381953"/>
          </a:xfrm>
          <a:prstGeom prst="roundRect">
            <a:avLst>
              <a:gd name="adj" fmla="val 18669"/>
            </a:avLst>
          </a:prstGeom>
          <a:solidFill>
            <a:srgbClr val="182567"/>
          </a:solidFill>
          <a:ln w="7620">
            <a:solidFill>
              <a:srgbClr val="313E80"/>
            </a:solidFill>
          </a:ln>
        </p:spPr>
        <p:txBody>
          <a:bodyPr lIns="45719" rIns="45719"/>
          <a:lstStyle/>
          <a:p>
            <a:endParaRPr/>
          </a:p>
        </p:txBody>
      </p:sp>
      <p:sp>
        <p:nvSpPr>
          <p:cNvPr id="135" name="Text 10"/>
          <p:cNvSpPr txBox="1"/>
          <p:nvPr/>
        </p:nvSpPr>
        <p:spPr>
          <a:xfrm>
            <a:off x="771695" y="3931325"/>
            <a:ext cx="153964" cy="26161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gn="ctr">
              <a:lnSpc>
                <a:spcPts val="2000"/>
              </a:lnSpc>
              <a:defRPr sz="2000">
                <a:solidFill>
                  <a:srgbClr val="CFD0D8"/>
                </a:solidFill>
                <a:latin typeface="Roboto Medium"/>
                <a:ea typeface="Roboto Medium"/>
                <a:cs typeface="Roboto Medium"/>
                <a:sym typeface="Roboto Medium"/>
              </a:defRPr>
            </a:lvl1pPr>
          </a:lstStyle>
          <a:p>
            <a:r>
              <a:t>2</a:t>
            </a:r>
          </a:p>
        </p:txBody>
      </p:sp>
      <p:sp>
        <p:nvSpPr>
          <p:cNvPr id="136" name="Text 11"/>
          <p:cNvSpPr txBox="1"/>
          <p:nvPr/>
        </p:nvSpPr>
        <p:spPr>
          <a:xfrm>
            <a:off x="1782365" y="3846433"/>
            <a:ext cx="1808660" cy="24993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nSpc>
                <a:spcPts val="2000"/>
              </a:lnSpc>
              <a:defRPr sz="1600">
                <a:solidFill>
                  <a:srgbClr val="CFD0D8"/>
                </a:solidFill>
                <a:latin typeface="Roboto Medium"/>
                <a:ea typeface="Roboto Medium"/>
                <a:cs typeface="Roboto Medium"/>
                <a:sym typeface="Roboto Medium"/>
              </a:defRPr>
            </a:lvl1pPr>
          </a:lstStyle>
          <a:p>
            <a:r>
              <a:t>Prompt Engineering</a:t>
            </a:r>
          </a:p>
        </p:txBody>
      </p:sp>
      <p:sp>
        <p:nvSpPr>
          <p:cNvPr id="137" name="Text 12"/>
          <p:cNvSpPr txBox="1"/>
          <p:nvPr/>
        </p:nvSpPr>
        <p:spPr>
          <a:xfrm>
            <a:off x="1782365" y="4213383"/>
            <a:ext cx="12253915" cy="51803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ts val="2100"/>
              </a:lnSpc>
              <a:defRPr sz="1300">
                <a:solidFill>
                  <a:srgbClr val="CFD0D8"/>
                </a:solidFill>
                <a:latin typeface="Roboto"/>
                <a:ea typeface="Roboto"/>
                <a:cs typeface="Roboto"/>
                <a:sym typeface="Roboto"/>
              </a:defRPr>
            </a:lvl1pPr>
          </a:lstStyle>
          <a:p>
            <a:r>
              <a:t>We have specifically engineered the prompt to be in a form the LLM is trained to understand. This entails making sure the data is clearly separated from other sections of the prompt, making sure that we have clearly stated the task, and making sure that the intended format of the response is clear.</a:t>
            </a:r>
          </a:p>
        </p:txBody>
      </p:sp>
      <p:sp>
        <p:nvSpPr>
          <p:cNvPr id="138" name="Shape 13"/>
          <p:cNvSpPr/>
          <p:nvPr/>
        </p:nvSpPr>
        <p:spPr>
          <a:xfrm>
            <a:off x="1016794" y="5466398"/>
            <a:ext cx="594123" cy="22861"/>
          </a:xfrm>
          <a:prstGeom prst="roundRect">
            <a:avLst>
              <a:gd name="adj" fmla="val 50000"/>
            </a:avLst>
          </a:prstGeom>
          <a:solidFill>
            <a:srgbClr val="313E80"/>
          </a:solidFill>
          <a:ln w="12700">
            <a:miter lim="400000"/>
          </a:ln>
        </p:spPr>
        <p:txBody>
          <a:bodyPr lIns="45719" rIns="45719"/>
          <a:lstStyle/>
          <a:p>
            <a:endParaRPr/>
          </a:p>
        </p:txBody>
      </p:sp>
      <p:sp>
        <p:nvSpPr>
          <p:cNvPr id="139" name="Shape 14"/>
          <p:cNvSpPr/>
          <p:nvPr/>
        </p:nvSpPr>
        <p:spPr>
          <a:xfrm>
            <a:off x="657700" y="5286850"/>
            <a:ext cx="381954" cy="381953"/>
          </a:xfrm>
          <a:prstGeom prst="roundRect">
            <a:avLst>
              <a:gd name="adj" fmla="val 18669"/>
            </a:avLst>
          </a:prstGeom>
          <a:solidFill>
            <a:srgbClr val="182567"/>
          </a:solidFill>
          <a:ln w="7620">
            <a:solidFill>
              <a:srgbClr val="313E80"/>
            </a:solidFill>
          </a:ln>
        </p:spPr>
        <p:txBody>
          <a:bodyPr lIns="45719" rIns="45719"/>
          <a:lstStyle/>
          <a:p>
            <a:endParaRPr/>
          </a:p>
        </p:txBody>
      </p:sp>
      <p:sp>
        <p:nvSpPr>
          <p:cNvPr id="140" name="Text 15"/>
          <p:cNvSpPr txBox="1"/>
          <p:nvPr/>
        </p:nvSpPr>
        <p:spPr>
          <a:xfrm>
            <a:off x="771695" y="5350431"/>
            <a:ext cx="153964" cy="26161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gn="ctr">
              <a:lnSpc>
                <a:spcPts val="2000"/>
              </a:lnSpc>
              <a:defRPr sz="2000">
                <a:solidFill>
                  <a:srgbClr val="CFD0D8"/>
                </a:solidFill>
                <a:latin typeface="Roboto Medium"/>
                <a:ea typeface="Roboto Medium"/>
                <a:cs typeface="Roboto Medium"/>
                <a:sym typeface="Roboto Medium"/>
              </a:defRPr>
            </a:lvl1pPr>
          </a:lstStyle>
          <a:p>
            <a:r>
              <a:t>3</a:t>
            </a:r>
          </a:p>
        </p:txBody>
      </p:sp>
      <p:sp>
        <p:nvSpPr>
          <p:cNvPr id="141" name="Text 16"/>
          <p:cNvSpPr txBox="1"/>
          <p:nvPr/>
        </p:nvSpPr>
        <p:spPr>
          <a:xfrm>
            <a:off x="1782365" y="5265539"/>
            <a:ext cx="1446809" cy="24993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nSpc>
                <a:spcPts val="2000"/>
              </a:lnSpc>
              <a:defRPr sz="1600">
                <a:solidFill>
                  <a:srgbClr val="CFD0D8"/>
                </a:solidFill>
                <a:latin typeface="Roboto Medium"/>
                <a:ea typeface="Roboto Medium"/>
                <a:cs typeface="Roboto Medium"/>
                <a:sym typeface="Roboto Medium"/>
              </a:defRPr>
            </a:lvl1pPr>
          </a:lstStyle>
          <a:p>
            <a:r>
              <a:t>Utility Functions</a:t>
            </a:r>
          </a:p>
        </p:txBody>
      </p:sp>
      <p:sp>
        <p:nvSpPr>
          <p:cNvPr id="142" name="Text 17"/>
          <p:cNvSpPr txBox="1"/>
          <p:nvPr/>
        </p:nvSpPr>
        <p:spPr>
          <a:xfrm>
            <a:off x="1782365" y="5632489"/>
            <a:ext cx="12253915" cy="51803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ts val="2100"/>
              </a:lnSpc>
              <a:defRPr sz="1300">
                <a:solidFill>
                  <a:srgbClr val="CFD0D8"/>
                </a:solidFill>
                <a:latin typeface="Roboto"/>
                <a:ea typeface="Roboto"/>
                <a:cs typeface="Roboto"/>
                <a:sym typeface="Roboto"/>
              </a:defRPr>
            </a:lvl1pPr>
          </a:lstStyle>
          <a:p>
            <a:r>
              <a:t>We have predefined functions in our code that the LLM is directed to reference. This reduces the hallucination rate of the LLM because all the LLM has to do is pick which graph type is the best for the data and plug the parameters into our predefined function. </a:t>
            </a:r>
          </a:p>
        </p:txBody>
      </p:sp>
      <p:sp>
        <p:nvSpPr>
          <p:cNvPr id="143" name="Shape 18"/>
          <p:cNvSpPr/>
          <p:nvPr/>
        </p:nvSpPr>
        <p:spPr>
          <a:xfrm>
            <a:off x="1016794" y="6885502"/>
            <a:ext cx="594123" cy="22861"/>
          </a:xfrm>
          <a:prstGeom prst="roundRect">
            <a:avLst>
              <a:gd name="adj" fmla="val 50000"/>
            </a:avLst>
          </a:prstGeom>
          <a:solidFill>
            <a:srgbClr val="313E80"/>
          </a:solidFill>
          <a:ln w="12700">
            <a:miter lim="400000"/>
          </a:ln>
        </p:spPr>
        <p:txBody>
          <a:bodyPr lIns="45719" rIns="45719"/>
          <a:lstStyle/>
          <a:p>
            <a:endParaRPr/>
          </a:p>
        </p:txBody>
      </p:sp>
      <p:sp>
        <p:nvSpPr>
          <p:cNvPr id="144" name="Shape 19"/>
          <p:cNvSpPr/>
          <p:nvPr/>
        </p:nvSpPr>
        <p:spPr>
          <a:xfrm>
            <a:off x="657700" y="6705957"/>
            <a:ext cx="381954" cy="381953"/>
          </a:xfrm>
          <a:prstGeom prst="roundRect">
            <a:avLst>
              <a:gd name="adj" fmla="val 18669"/>
            </a:avLst>
          </a:prstGeom>
          <a:solidFill>
            <a:srgbClr val="182567"/>
          </a:solidFill>
          <a:ln w="7620">
            <a:solidFill>
              <a:srgbClr val="313E80"/>
            </a:solidFill>
          </a:ln>
        </p:spPr>
        <p:txBody>
          <a:bodyPr lIns="45719" rIns="45719"/>
          <a:lstStyle/>
          <a:p>
            <a:endParaRPr/>
          </a:p>
        </p:txBody>
      </p:sp>
      <p:sp>
        <p:nvSpPr>
          <p:cNvPr id="145" name="Text 20"/>
          <p:cNvSpPr txBox="1"/>
          <p:nvPr/>
        </p:nvSpPr>
        <p:spPr>
          <a:xfrm>
            <a:off x="771695" y="6769537"/>
            <a:ext cx="153964" cy="26161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gn="ctr">
              <a:lnSpc>
                <a:spcPts val="2000"/>
              </a:lnSpc>
              <a:defRPr sz="2000">
                <a:solidFill>
                  <a:srgbClr val="CFD0D8"/>
                </a:solidFill>
                <a:latin typeface="Roboto Medium"/>
                <a:ea typeface="Roboto Medium"/>
                <a:cs typeface="Roboto Medium"/>
                <a:sym typeface="Roboto Medium"/>
              </a:defRPr>
            </a:lvl1pPr>
          </a:lstStyle>
          <a:p>
            <a:r>
              <a:t>4</a:t>
            </a:r>
          </a:p>
        </p:txBody>
      </p:sp>
      <p:sp>
        <p:nvSpPr>
          <p:cNvPr id="146" name="Text 21"/>
          <p:cNvSpPr txBox="1"/>
          <p:nvPr/>
        </p:nvSpPr>
        <p:spPr>
          <a:xfrm>
            <a:off x="1782365" y="6684644"/>
            <a:ext cx="1989139" cy="24993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nSpc>
                <a:spcPts val="2000"/>
              </a:lnSpc>
              <a:defRPr sz="1600">
                <a:solidFill>
                  <a:srgbClr val="CFD0D8"/>
                </a:solidFill>
                <a:latin typeface="Roboto Medium"/>
                <a:ea typeface="Roboto Medium"/>
                <a:cs typeface="Roboto Medium"/>
                <a:sym typeface="Roboto Medium"/>
              </a:defRPr>
            </a:lvl1pPr>
          </a:lstStyle>
          <a:p>
            <a:r>
              <a:t>Follow Up Responses</a:t>
            </a:r>
          </a:p>
        </p:txBody>
      </p:sp>
      <p:sp>
        <p:nvSpPr>
          <p:cNvPr id="147" name="Text 22"/>
          <p:cNvSpPr txBox="1"/>
          <p:nvPr/>
        </p:nvSpPr>
        <p:spPr>
          <a:xfrm>
            <a:off x="1782365" y="7051595"/>
            <a:ext cx="12253915" cy="51296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ts val="2100"/>
              </a:lnSpc>
              <a:defRPr sz="1300">
                <a:solidFill>
                  <a:srgbClr val="CFD0D8"/>
                </a:solidFill>
                <a:latin typeface="Roboto"/>
                <a:ea typeface="Roboto"/>
                <a:cs typeface="Roboto"/>
                <a:sym typeface="Roboto"/>
              </a:defRPr>
            </a:lvl1pPr>
          </a:lstStyle>
          <a:p>
            <a:r>
              <a:rPr dirty="0"/>
              <a:t>To further make sure the LLM </a:t>
            </a:r>
            <a:r>
              <a:rPr lang="en-US" dirty="0"/>
              <a:t>answers all of the user’s concerns</a:t>
            </a:r>
            <a:r>
              <a:rPr dirty="0"/>
              <a:t>, we allow the user to follow up the AI's response with another question in case any part of the analysis didn't make sense.</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 name="Text 0"/>
          <p:cNvSpPr txBox="1"/>
          <p:nvPr/>
        </p:nvSpPr>
        <p:spPr>
          <a:xfrm>
            <a:off x="793790" y="2203370"/>
            <a:ext cx="4826894" cy="68731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nSpc>
                <a:spcPts val="5500"/>
              </a:lnSpc>
              <a:defRPr sz="4400">
                <a:solidFill>
                  <a:srgbClr val="FFFFFF"/>
                </a:solidFill>
                <a:latin typeface="Roboto Medium"/>
                <a:ea typeface="Roboto Medium"/>
                <a:cs typeface="Roboto Medium"/>
                <a:sym typeface="Roboto Medium"/>
              </a:defRPr>
            </a:lvl1pPr>
          </a:lstStyle>
          <a:p>
            <a:r>
              <a:t>Real Life Use Case</a:t>
            </a:r>
          </a:p>
        </p:txBody>
      </p:sp>
      <p:sp>
        <p:nvSpPr>
          <p:cNvPr id="150" name="Shape 1"/>
          <p:cNvSpPr/>
          <p:nvPr/>
        </p:nvSpPr>
        <p:spPr>
          <a:xfrm>
            <a:off x="793790" y="3252311"/>
            <a:ext cx="6408064" cy="2773800"/>
          </a:xfrm>
          <a:prstGeom prst="roundRect">
            <a:avLst>
              <a:gd name="adj" fmla="val 3435"/>
            </a:avLst>
          </a:prstGeom>
          <a:solidFill>
            <a:srgbClr val="182567"/>
          </a:solidFill>
          <a:ln w="7620">
            <a:solidFill>
              <a:srgbClr val="313E80"/>
            </a:solidFill>
          </a:ln>
        </p:spPr>
        <p:txBody>
          <a:bodyPr lIns="45719" rIns="45719"/>
          <a:lstStyle/>
          <a:p>
            <a:endParaRPr/>
          </a:p>
        </p:txBody>
      </p:sp>
      <p:sp>
        <p:nvSpPr>
          <p:cNvPr id="151" name="Text 2"/>
          <p:cNvSpPr txBox="1"/>
          <p:nvPr/>
        </p:nvSpPr>
        <p:spPr>
          <a:xfrm>
            <a:off x="1040923" y="3486744"/>
            <a:ext cx="3987467" cy="33857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nSpc>
                <a:spcPts val="2700"/>
              </a:lnSpc>
              <a:defRPr sz="2200">
                <a:solidFill>
                  <a:srgbClr val="CFD0D8"/>
                </a:solidFill>
                <a:latin typeface="Roboto Medium"/>
                <a:ea typeface="Roboto Medium"/>
                <a:cs typeface="Roboto Medium"/>
                <a:sym typeface="Roboto Medium"/>
              </a:defRPr>
            </a:lvl1pPr>
          </a:lstStyle>
          <a:p>
            <a:r>
              <a:t>Mike - A Farmer From Nebraska</a:t>
            </a:r>
          </a:p>
        </p:txBody>
      </p:sp>
      <p:sp>
        <p:nvSpPr>
          <p:cNvPr id="152" name="Text 3"/>
          <p:cNvSpPr txBox="1"/>
          <p:nvPr/>
        </p:nvSpPr>
        <p:spPr>
          <a:xfrm>
            <a:off x="1028223" y="3977163"/>
            <a:ext cx="5939197" cy="140093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ts val="2800"/>
              </a:lnSpc>
              <a:defRPr sz="1700">
                <a:solidFill>
                  <a:srgbClr val="CFD0D8"/>
                </a:solidFill>
                <a:latin typeface="Roboto"/>
                <a:ea typeface="Roboto"/>
                <a:cs typeface="Roboto"/>
                <a:sym typeface="Roboto"/>
              </a:defRPr>
            </a:lvl1pPr>
          </a:lstStyle>
          <a:p>
            <a:r>
              <a:t>As per Nebraska Public Media, Mike MacDonald is a farmer who harvests Corn, Beans, and Cereal crops. He said he "uses data to monitor moisture levels to help him make crop decisions and to inform how to structure his grazing cycle." </a:t>
            </a:r>
          </a:p>
        </p:txBody>
      </p:sp>
      <p:sp>
        <p:nvSpPr>
          <p:cNvPr id="153" name="Shape 4"/>
          <p:cNvSpPr/>
          <p:nvPr/>
        </p:nvSpPr>
        <p:spPr>
          <a:xfrm>
            <a:off x="7428666" y="3252311"/>
            <a:ext cx="6408064" cy="2773800"/>
          </a:xfrm>
          <a:prstGeom prst="roundRect">
            <a:avLst>
              <a:gd name="adj" fmla="val 3435"/>
            </a:avLst>
          </a:prstGeom>
          <a:solidFill>
            <a:srgbClr val="182567"/>
          </a:solidFill>
          <a:ln w="7620">
            <a:solidFill>
              <a:srgbClr val="313E80"/>
            </a:solidFill>
          </a:ln>
        </p:spPr>
        <p:txBody>
          <a:bodyPr lIns="45719" rIns="45719"/>
          <a:lstStyle/>
          <a:p>
            <a:endParaRPr/>
          </a:p>
        </p:txBody>
      </p:sp>
      <p:sp>
        <p:nvSpPr>
          <p:cNvPr id="154" name="Text 5"/>
          <p:cNvSpPr txBox="1"/>
          <p:nvPr/>
        </p:nvSpPr>
        <p:spPr>
          <a:xfrm>
            <a:off x="7663101" y="3486744"/>
            <a:ext cx="2171639" cy="33857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nSpc>
                <a:spcPts val="2700"/>
              </a:lnSpc>
              <a:defRPr sz="2200">
                <a:solidFill>
                  <a:srgbClr val="CFD0D8"/>
                </a:solidFill>
                <a:latin typeface="Roboto Medium"/>
                <a:ea typeface="Roboto Medium"/>
                <a:cs typeface="Roboto Medium"/>
                <a:sym typeface="Roboto Medium"/>
              </a:defRPr>
            </a:lvl1pPr>
          </a:lstStyle>
          <a:p>
            <a:r>
              <a:t>AgroEye Solution</a:t>
            </a:r>
          </a:p>
        </p:txBody>
      </p:sp>
      <p:sp>
        <p:nvSpPr>
          <p:cNvPr id="155" name="Text 6"/>
          <p:cNvSpPr txBox="1"/>
          <p:nvPr/>
        </p:nvSpPr>
        <p:spPr>
          <a:xfrm>
            <a:off x="7663101" y="3977163"/>
            <a:ext cx="5939196" cy="140093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ts val="2800"/>
              </a:lnSpc>
              <a:defRPr sz="1700">
                <a:solidFill>
                  <a:srgbClr val="CFD0D8"/>
                </a:solidFill>
                <a:latin typeface="Roboto"/>
                <a:ea typeface="Roboto"/>
                <a:cs typeface="Roboto"/>
                <a:sym typeface="Roboto"/>
              </a:defRPr>
            </a:lvl1pPr>
          </a:lstStyle>
          <a:p>
            <a:r>
              <a:t>Right now Mike is using plain data to derive insights for his farm. What if Mike could use natural language to get better, more specific, and overall more personalized data about his farm in particular? That is AgroEye!</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Text 0"/>
          <p:cNvSpPr txBox="1"/>
          <p:nvPr/>
        </p:nvSpPr>
        <p:spPr>
          <a:xfrm>
            <a:off x="1236674" y="330226"/>
            <a:ext cx="12157052" cy="68731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nSpc>
                <a:spcPts val="5500"/>
              </a:lnSpc>
              <a:defRPr sz="4400">
                <a:solidFill>
                  <a:srgbClr val="FFFFFF"/>
                </a:solidFill>
                <a:latin typeface="Roboto Medium"/>
                <a:ea typeface="Roboto Medium"/>
                <a:cs typeface="Roboto Medium"/>
                <a:sym typeface="Roboto Medium"/>
              </a:defRPr>
            </a:lvl1pPr>
          </a:lstStyle>
          <a:p>
            <a:r>
              <a:t>AgroEye Demo (nasa-hackathon-proj.vercel.app)</a:t>
            </a:r>
          </a:p>
        </p:txBody>
      </p:sp>
      <p:pic>
        <p:nvPicPr>
          <p:cNvPr id="158" name="nasahack-demoooo.mov" descr="nasahack-demoooo.mov"/>
          <p:cNvPicPr>
            <a:picLocks/>
          </p:cNvPicPr>
          <p:nvPr>
            <a:videoFile r:link="rId2"/>
            <p:extLst>
              <p:ext uri="{DAA4B4D4-6D71-4841-9C94-3DE7FCFB9230}">
                <p14:media xmlns:p14="http://schemas.microsoft.com/office/powerpoint/2010/main" r:embed="rId1"/>
              </p:ext>
            </p:extLst>
          </p:nvPr>
        </p:nvPicPr>
        <p:blipFill>
          <a:blip r:embed="rId4"/>
          <a:stretch>
            <a:fillRect/>
          </a:stretch>
        </p:blipFill>
        <p:spPr>
          <a:xfrm>
            <a:off x="2326173" y="1250672"/>
            <a:ext cx="9977935" cy="6605843"/>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3550" fill="hold"/>
                                        <p:tgtEl>
                                          <p:spTgt spid="15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158"/>
                </p:tgtEl>
              </p:cMediaNode>
            </p:video>
            <p:seq concurrent="1" prevAc="none" nextAc="seek">
              <p:cTn id="8" restart="whenNotActive" fill="hold" evtFilter="cancelBubble" nodeType="interactiveSeq">
                <p:stCondLst>
                  <p:cond evt="onClick" delay="0">
                    <p:tgtEl>
                      <p:spTgt spid="15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58"/>
                                        </p:tgtEl>
                                      </p:cBhvr>
                                    </p:cmd>
                                  </p:childTnLst>
                                </p:cTn>
                              </p:par>
                            </p:childTnLst>
                          </p:cTn>
                        </p:par>
                      </p:childTnLst>
                    </p:cTn>
                  </p:par>
                </p:childTnLst>
              </p:cTn>
              <p:nextCondLst>
                <p:cond evt="onClick" delay="0">
                  <p:tgtEl>
                    <p:spTgt spid="158"/>
                  </p:tgtEl>
                </p:cond>
              </p:nextCondLst>
            </p:seq>
          </p:childTnLst>
        </p:cTn>
      </p:par>
    </p:tnLst>
  </p:timing>
</p:sld>
</file>

<file path=ppt/theme/theme1.xml><?xml version="1.0" encoding="utf-8"?>
<a:theme xmlns:a="http://schemas.openxmlformats.org/drawingml/2006/main" name="Office Theme">
  <a:themeElements>
    <a:clrScheme name="Office Theme">
      <a:dk1>
        <a:srgbClr val="000000"/>
      </a:dk1>
      <a:lt1>
        <a:srgbClr val="000000"/>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11</TotalTime>
  <Words>558</Words>
  <Application>Microsoft Macintosh PowerPoint</Application>
  <PresentationFormat>Custom</PresentationFormat>
  <Paragraphs>42</Paragraphs>
  <Slides>7</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Calibri</vt:lpstr>
      <vt:lpstr>Calibri Light</vt:lpstr>
      <vt:lpstr>Helvetica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Deniz Buldum</cp:lastModifiedBy>
  <cp:revision>2</cp:revision>
  <dcterms:modified xsi:type="dcterms:W3CDTF">2024-10-06T18:52:47Z</dcterms:modified>
</cp:coreProperties>
</file>